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0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30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notesMasterIdLst>
    <p:notesMasterId r:id="rId32"/>
  </p:notesMasterIdLst>
  <p:handoutMasterIdLst>
    <p:handoutMasterId r:id="rId33"/>
  </p:handoutMasterIdLst>
  <p:sldIdLst>
    <p:sldId id="304" r:id="rId3"/>
    <p:sldId id="258" r:id="rId4"/>
    <p:sldId id="3556" r:id="rId5"/>
    <p:sldId id="3557" r:id="rId6"/>
    <p:sldId id="3524" r:id="rId7"/>
    <p:sldId id="3558" r:id="rId8"/>
    <p:sldId id="3560" r:id="rId9"/>
    <p:sldId id="3561" r:id="rId10"/>
    <p:sldId id="3562" r:id="rId11"/>
    <p:sldId id="3563" r:id="rId12"/>
    <p:sldId id="3564" r:id="rId13"/>
    <p:sldId id="3565" r:id="rId14"/>
    <p:sldId id="3553" r:id="rId15"/>
    <p:sldId id="3555" r:id="rId16"/>
    <p:sldId id="3566" r:id="rId17"/>
    <p:sldId id="3567" r:id="rId18"/>
    <p:sldId id="3568" r:id="rId19"/>
    <p:sldId id="3570" r:id="rId20"/>
    <p:sldId id="3571" r:id="rId21"/>
    <p:sldId id="3572" r:id="rId22"/>
    <p:sldId id="3569" r:id="rId23"/>
    <p:sldId id="3573" r:id="rId24"/>
    <p:sldId id="3574" r:id="rId25"/>
    <p:sldId id="3575" r:id="rId26"/>
    <p:sldId id="3576" r:id="rId27"/>
    <p:sldId id="3579" r:id="rId28"/>
    <p:sldId id="3577" r:id="rId29"/>
    <p:sldId id="3578" r:id="rId30"/>
    <p:sldId id="35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  <a:srgbClr val="33339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120" autoAdjust="0"/>
    <p:restoredTop sz="81611" autoAdjust="0"/>
  </p:normalViewPr>
  <p:slideViewPr>
    <p:cSldViewPr snapToGrid="0">
      <p:cViewPr varScale="1">
        <p:scale>
          <a:sx n="83" d="100"/>
          <a:sy n="83" d="100"/>
        </p:scale>
        <p:origin x="24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0"/>
    </p:cViewPr>
  </p:sorterViewPr>
  <p:notesViewPr>
    <p:cSldViewPr snapToGrid="0">
      <p:cViewPr varScale="1">
        <p:scale>
          <a:sx n="93" d="100"/>
          <a:sy n="93" d="100"/>
        </p:scale>
        <p:origin x="333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318C6C-5C2C-498E-9422-461CAE985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98CB0-742A-4E78-B7F5-923C5AF272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9CCC5-CA67-472B-8011-570E661FE4F0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4781C-8867-463A-8187-D4AFD5ED6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590D-0C78-4685-8D0A-32316FD92D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C64A0-7605-4E45-8685-904B041AA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4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CFCE0-D5B8-4D3C-BB01-E162B773039F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D6922-DE25-4B76-A824-6E27E4F92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3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79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8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07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49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6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2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6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D6922-DE25-4B76-A824-6E27E4F923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4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C7EE-1487-491C-BB41-FFD8BA3F6D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09" y="208993"/>
            <a:ext cx="9594976" cy="1685521"/>
          </a:xfrm>
        </p:spPr>
        <p:txBody>
          <a:bodyPr anchor="ctr" anchorCtr="0"/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C7259-7177-49F2-AAAB-8F6B5CEC7CF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683" y="2453820"/>
            <a:ext cx="4176378" cy="1500187"/>
          </a:xfrm>
        </p:spPr>
        <p:txBody>
          <a:bodyPr anchor="ctr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8AEAADBC-0B2D-4338-9A89-5D8B4D28E217}"/>
              </a:ext>
            </a:extLst>
          </p:cNvPr>
          <p:cNvSpPr/>
          <p:nvPr userDrawn="1"/>
        </p:nvSpPr>
        <p:spPr>
          <a:xfrm>
            <a:off x="-1" y="2174516"/>
            <a:ext cx="12192001" cy="1"/>
          </a:xfrm>
          <a:prstGeom prst="line">
            <a:avLst/>
          </a:prstGeom>
          <a:ln w="57150">
            <a:solidFill>
              <a:srgbClr val="C00000"/>
            </a:solidFill>
            <a:miter/>
          </a:ln>
        </p:spPr>
        <p:txBody>
          <a:bodyPr lIns="45719" rIns="45719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328E6-C75A-4C02-B42E-BD7F034F52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5706" y="6010852"/>
            <a:ext cx="6919560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09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9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FD00F0-AD87-604A-87A3-619DDBD3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6A63DB78-9B9A-C742-AE3A-573FC066C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0023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14654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79676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007219-E5A2-F24F-99F4-6DB96C2F3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>
            <a:extLst>
              <a:ext uri="{FF2B5EF4-FFF2-40B4-BE49-F238E27FC236}">
                <a16:creationId xmlns:a16="http://schemas.microsoft.com/office/drawing/2014/main" id="{D28785D2-4A06-F241-B654-E8A94CD0C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7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7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cap="all" spc="400">
                <a:solidFill>
                  <a:srgbClr val="A4001D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8298660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444374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7" y="1211580"/>
            <a:ext cx="10267951" cy="5012056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459306" indent="0">
              <a:buNone/>
              <a:defRPr/>
            </a:lvl3pPr>
            <a:lvl4pPr marL="916493" indent="0">
              <a:buNone/>
              <a:defRPr/>
            </a:lvl4pPr>
            <a:lvl5pPr marL="13757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67072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A2654F41-F911-FE43-90FD-C09FAFC25671}"/>
              </a:ext>
            </a:extLst>
          </p:cNvPr>
          <p:cNvSpPr txBox="1">
            <a:spLocks/>
          </p:cNvSpPr>
          <p:nvPr/>
        </p:nvSpPr>
        <p:spPr>
          <a:xfrm>
            <a:off x="80433" y="10584"/>
            <a:ext cx="609600" cy="609600"/>
          </a:xfrm>
          <a:prstGeom prst="rect">
            <a:avLst/>
          </a:prstGeom>
        </p:spPr>
        <p:txBody>
          <a:bodyPr wrap="none" lIns="60960" tIns="0" rIns="6096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fld id="{C65CAE71-9A05-EF48-985A-9CD20097CDF4}" type="slidenum">
              <a:rPr lang="en-US" altLang="en-US" sz="1333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333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62428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1638699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14804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499744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5C74-847B-406E-B305-620FEBBF6A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19981"/>
            <a:ext cx="9144000" cy="2455606"/>
          </a:xfr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A7981-F45C-4242-90DA-C7B1636CD6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007619"/>
            <a:ext cx="9144000" cy="630749"/>
          </a:xfrm>
        </p:spPr>
        <p:txBody>
          <a:bodyPr anchor="ctr" anchorCtr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2351A-B91C-455E-AE66-9B7E1D99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4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A363-68B7-406B-9529-48BFB92F1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073"/>
            <a:ext cx="10515600" cy="4823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36A4A-4EA7-4EA7-9EBA-6A0E588C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DB75374B-FE77-447C-AB1C-C8A35241D2B8}"/>
              </a:ext>
            </a:extLst>
          </p:cNvPr>
          <p:cNvSpPr/>
          <p:nvPr userDrawn="1"/>
        </p:nvSpPr>
        <p:spPr>
          <a:xfrm>
            <a:off x="0" y="6098"/>
            <a:ext cx="12192000" cy="877823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</a:gradFill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E7585-E086-4C43-818E-FB7F214327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2279"/>
            <a:ext cx="10515600" cy="7047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0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2E40-C411-4DE9-8FBE-D12098C0B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17072"/>
            <a:ext cx="5181600" cy="4859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FED0-4570-453D-BBE0-833C0582D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17072"/>
            <a:ext cx="5181600" cy="4859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E03E-A598-45AE-801E-3F3842D3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6DF9AF5-6413-4F46-978F-0415792E8342}"/>
              </a:ext>
            </a:extLst>
          </p:cNvPr>
          <p:cNvSpPr/>
          <p:nvPr userDrawn="1"/>
        </p:nvSpPr>
        <p:spPr>
          <a:xfrm>
            <a:off x="0" y="6098"/>
            <a:ext cx="12192000" cy="877823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</a:gradFill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40F3B4-3FB4-44EB-B008-DD231C0C4A2B}"/>
              </a:ext>
            </a:extLst>
          </p:cNvPr>
          <p:cNvSpPr txBox="1">
            <a:spLocks/>
          </p:cNvSpPr>
          <p:nvPr userDrawn="1"/>
        </p:nvSpPr>
        <p:spPr>
          <a:xfrm>
            <a:off x="838200" y="92279"/>
            <a:ext cx="10515600" cy="704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62798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2E40-C411-4DE9-8FBE-D12098C0B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587" y="1342239"/>
            <a:ext cx="5181600" cy="48263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E03E-A598-45AE-801E-3F3842D3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A26C8C4-5A18-4055-ABC8-4D50CF4CEA9D}"/>
              </a:ext>
            </a:extLst>
          </p:cNvPr>
          <p:cNvSpPr/>
          <p:nvPr userDrawn="1"/>
        </p:nvSpPr>
        <p:spPr>
          <a:xfrm>
            <a:off x="0" y="0"/>
            <a:ext cx="12192000" cy="877823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</a:gradFill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7B0F-ADD7-4383-8A8F-B01FB3E93F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587" y="44628"/>
            <a:ext cx="10577513" cy="788566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1803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2E50F-FF9A-4165-A1B6-3DF8C719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0D281C8-DD2D-4C0B-95F3-748DA972A6C6}"/>
              </a:ext>
            </a:extLst>
          </p:cNvPr>
          <p:cNvSpPr/>
          <p:nvPr userDrawn="1"/>
        </p:nvSpPr>
        <p:spPr>
          <a:xfrm>
            <a:off x="-7685" y="6096"/>
            <a:ext cx="12192000" cy="877823"/>
          </a:xfrm>
          <a:prstGeom prst="rect">
            <a:avLst/>
          </a:prstGeom>
          <a:gradFill>
            <a:gsLst>
              <a:gs pos="0">
                <a:srgbClr val="6F0000"/>
              </a:gs>
              <a:gs pos="50000">
                <a:srgbClr val="A10000"/>
              </a:gs>
              <a:gs pos="100000">
                <a:srgbClr val="C00000"/>
              </a:gs>
            </a:gsLst>
          </a:gradFill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2F2F2"/>
                </a:solidFill>
              </a:defRPr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94EAA-4799-43C3-9A78-113377337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27" y="103415"/>
            <a:ext cx="11307718" cy="68318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9072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7B4C1-DDCB-4CD5-9B00-A90BAE12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33600"/>
            <a:ext cx="5283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133600"/>
            <a:ext cx="5283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8917-84C2-4EE4-951F-53809740A3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6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208202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75C3A-F7EE-41A8-83D4-15823CB3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FB1D6-1083-49C8-8806-148899FB5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412C7-A89B-4838-9D03-9D34C91EC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415343"/>
            <a:ext cx="690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3DF93-1079-477D-869F-8AC6E3340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6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5" r:id="rId2"/>
    <p:sldLayoutId id="2147483664" r:id="rId3"/>
    <p:sldLayoutId id="2147483652" r:id="rId4"/>
    <p:sldLayoutId id="2147483660" r:id="rId5"/>
    <p:sldLayoutId id="2147483663" r:id="rId6"/>
    <p:sldLayoutId id="2147483655" r:id="rId7"/>
    <p:sldLayoutId id="2147483668" r:id="rId8"/>
    <p:sldLayoutId id="2147483670" r:id="rId9"/>
    <p:sldLayoutId id="214748368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6BC9138D-D086-4548-90BE-2E59CFB160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DC238-7F45-904E-B2EF-7325D3B3A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74E69EE-F60E-E94D-81FF-DB1F761CE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333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8DA5143F-CFF9-8542-A0DB-E4575BB6E9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5A2C7-48BF-D441-9D88-0110C49A4B1D}"/>
              </a:ext>
            </a:extLst>
          </p:cNvPr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43C7EC06-35D3-AC45-912A-7309D78C1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34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ransition spd="slow">
    <p:fade/>
  </p:transition>
  <p:hf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defRPr kern="1200" spc="27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panose="020F0502020204030204" pitchFamily="34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panose="020F0502020204030204" pitchFamily="34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AA6120E0-AD06-7C4A-8CDD-BFFCACA6A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91" y="2656343"/>
            <a:ext cx="12192000" cy="975366"/>
          </a:xfrm>
        </p:spPr>
        <p:txBody>
          <a:bodyPr/>
          <a:lstStyle/>
          <a:p>
            <a:r>
              <a:rPr lang="en-US" sz="4000" b="1" dirty="0">
                <a:solidFill>
                  <a:srgbClr val="00B05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MANIFOLS: </a:t>
            </a:r>
            <a:r>
              <a:rPr lang="en-US" sz="2400" b="1" dirty="0">
                <a:solidFill>
                  <a:srgbClr val="7030A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 NON TECHNICAL INTRODUCTION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D3D0C-4391-1A49-AA07-CBCCE9B00B4F}"/>
              </a:ext>
            </a:extLst>
          </p:cNvPr>
          <p:cNvSpPr/>
          <p:nvPr/>
        </p:nvSpPr>
        <p:spPr>
          <a:xfrm>
            <a:off x="2485017" y="202666"/>
            <a:ext cx="6907660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3733" dirty="0">
                <a:solidFill>
                  <a:srgbClr val="000000"/>
                </a:solidFill>
                <a:latin typeface="Georgia" panose="02040502050405020303" pitchFamily="18" charset="0"/>
                <a:ea typeface="ＭＳ Ｐゴシック" panose="020B0600070205080204" pitchFamily="34" charset="-128"/>
              </a:rPr>
              <a:t>AIL723/ELL888 – Lecture 00X</a:t>
            </a:r>
            <a:endParaRPr lang="en-US" sz="2400" dirty="0">
              <a:solidFill>
                <a:srgbClr val="0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DA54AF-D95E-D9F9-97CC-4211EEE817A2}"/>
              </a:ext>
            </a:extLst>
          </p:cNvPr>
          <p:cNvSpPr txBox="1">
            <a:spLocks/>
          </p:cNvSpPr>
          <p:nvPr/>
        </p:nvSpPr>
        <p:spPr bwMode="auto">
          <a:xfrm>
            <a:off x="2028830" y="1184036"/>
            <a:ext cx="7820034" cy="873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609585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1219170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828754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2438339" algn="l" defTabSz="609585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5400" dirty="0">
                <a:solidFill>
                  <a:srgbClr val="C00000"/>
                </a:solidFill>
                <a:latin typeface="Georgia" panose="02040502050405020303" pitchFamily="18" charset="0"/>
              </a:rPr>
              <a:t>Graph</a:t>
            </a:r>
            <a:r>
              <a:rPr lang="en-US" sz="5400" dirty="0">
                <a:latin typeface="Georgia" panose="02040502050405020303" pitchFamily="18" charset="0"/>
              </a:rPr>
              <a:t> </a:t>
            </a:r>
            <a:r>
              <a:rPr lang="en-US" sz="5400" dirty="0">
                <a:solidFill>
                  <a:schemeClr val="accent2"/>
                </a:solidFill>
                <a:latin typeface="Georgia" panose="02040502050405020303" pitchFamily="18" charset="0"/>
              </a:rPr>
              <a:t>Machine Learning​</a:t>
            </a:r>
            <a:endParaRPr lang="en-US" altLang="en-US" sz="5400" b="1" dirty="0">
              <a:solidFill>
                <a:schemeClr val="accent2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EA0A39CC-2A44-E93E-AEBE-2400FB48E1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4385" y="3900487"/>
            <a:ext cx="2527580" cy="2114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EC741-69B1-9D11-EB93-390A1D3EE41E}"/>
              </a:ext>
            </a:extLst>
          </p:cNvPr>
          <p:cNvSpPr txBox="1"/>
          <p:nvPr/>
        </p:nvSpPr>
        <p:spPr>
          <a:xfrm>
            <a:off x="-1" y="6413104"/>
            <a:ext cx="121920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A72E04A6-76C6-F8A4-1CBB-F73571033865}"/>
              </a:ext>
            </a:extLst>
          </p:cNvPr>
          <p:cNvSpPr txBox="1"/>
          <p:nvPr/>
        </p:nvSpPr>
        <p:spPr>
          <a:xfrm>
            <a:off x="4666609" y="6031589"/>
            <a:ext cx="252758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 </a:t>
            </a:r>
            <a:r>
              <a:rPr lang="en-US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16th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</a:t>
            </a:r>
            <a:r>
              <a:rPr lang="en-US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54B7-2F1F-D65E-2594-A3A132A2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1E27F75-C32C-900D-F5AC-4326AF187A55}"/>
              </a:ext>
            </a:extLst>
          </p:cNvPr>
          <p:cNvSpPr txBox="1">
            <a:spLocks/>
          </p:cNvSpPr>
          <p:nvPr/>
        </p:nvSpPr>
        <p:spPr>
          <a:xfrm>
            <a:off x="4364181" y="145686"/>
            <a:ext cx="2757055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Toolbox 2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B3820-5ACC-C07F-C550-EAFB159D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1468581"/>
            <a:ext cx="6065694" cy="4946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5BF09B-725E-FD2E-ECE1-0BCADD8E5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37" y="1468581"/>
            <a:ext cx="5405131" cy="481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54B7-2F1F-D65E-2594-A3A132A2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1E27F75-C32C-900D-F5AC-4326AF187A55}"/>
              </a:ext>
            </a:extLst>
          </p:cNvPr>
          <p:cNvSpPr txBox="1">
            <a:spLocks/>
          </p:cNvSpPr>
          <p:nvPr/>
        </p:nvSpPr>
        <p:spPr>
          <a:xfrm>
            <a:off x="4364181" y="145686"/>
            <a:ext cx="2757055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Toolbox 3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5AE65-7038-3B7A-8E38-0F7F77924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1253066"/>
            <a:ext cx="9358313" cy="492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2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54B7-2F1F-D65E-2594-A3A132A2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1E27F75-C32C-900D-F5AC-4326AF187A55}"/>
              </a:ext>
            </a:extLst>
          </p:cNvPr>
          <p:cNvSpPr txBox="1">
            <a:spLocks/>
          </p:cNvSpPr>
          <p:nvPr/>
        </p:nvSpPr>
        <p:spPr>
          <a:xfrm>
            <a:off x="4364181" y="145686"/>
            <a:ext cx="2757055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Toolbox 4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9A74-A4A7-9F44-4FD4-B01676F1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80" y="1289154"/>
            <a:ext cx="9403538" cy="543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9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E985E353-CF7F-B433-7E6F-AAE2415F44DF}"/>
              </a:ext>
            </a:extLst>
          </p:cNvPr>
          <p:cNvSpPr txBox="1">
            <a:spLocks/>
          </p:cNvSpPr>
          <p:nvPr/>
        </p:nvSpPr>
        <p:spPr>
          <a:xfrm>
            <a:off x="11940142" y="6611430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13</a:t>
            </a:fld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8920137-CA9E-E522-F699-D319808F224F}"/>
              </a:ext>
            </a:extLst>
          </p:cNvPr>
          <p:cNvSpPr txBox="1">
            <a:spLocks/>
          </p:cNvSpPr>
          <p:nvPr/>
        </p:nvSpPr>
        <p:spPr>
          <a:xfrm>
            <a:off x="3351331" y="182334"/>
            <a:ext cx="5217952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Smooth Manifolds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A83B60C2-63CA-F5D1-66D4-2F72B28B9F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235" y="1320692"/>
            <a:ext cx="7691717" cy="4504768"/>
          </a:xfrm>
          <a:prstGeom prst="rect">
            <a:avLst/>
          </a:prstGeom>
        </p:spPr>
      </p:pic>
      <p:sp>
        <p:nvSpPr>
          <p:cNvPr id="3" name="object 15">
            <a:extLst>
              <a:ext uri="{FF2B5EF4-FFF2-40B4-BE49-F238E27FC236}">
                <a16:creationId xmlns:a16="http://schemas.microsoft.com/office/drawing/2014/main" id="{32F9204C-5AE1-9948-A6D0-43654DDD6B24}"/>
              </a:ext>
            </a:extLst>
          </p:cNvPr>
          <p:cNvSpPr txBox="1"/>
          <p:nvPr/>
        </p:nvSpPr>
        <p:spPr>
          <a:xfrm>
            <a:off x="7584141" y="6611429"/>
            <a:ext cx="4297339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https://en.wikipedia.org/wiki/Atlas_(topology)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52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E985E353-CF7F-B433-7E6F-AAE2415F44DF}"/>
              </a:ext>
            </a:extLst>
          </p:cNvPr>
          <p:cNvSpPr txBox="1">
            <a:spLocks/>
          </p:cNvSpPr>
          <p:nvPr/>
        </p:nvSpPr>
        <p:spPr>
          <a:xfrm>
            <a:off x="11940142" y="6611430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14</a:t>
            </a:fld>
            <a:endParaRPr lang="en-IN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8920137-CA9E-E522-F699-D319808F224F}"/>
              </a:ext>
            </a:extLst>
          </p:cNvPr>
          <p:cNvSpPr txBox="1">
            <a:spLocks/>
          </p:cNvSpPr>
          <p:nvPr/>
        </p:nvSpPr>
        <p:spPr>
          <a:xfrm>
            <a:off x="3783107" y="160679"/>
            <a:ext cx="3989293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Tangent Space 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2" name="object 11">
            <a:extLst>
              <a:ext uri="{FF2B5EF4-FFF2-40B4-BE49-F238E27FC236}">
                <a16:creationId xmlns:a16="http://schemas.microsoft.com/office/drawing/2014/main" id="{1287CE46-0DBD-1EDD-FD86-A3C5EBF3FC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103" y="1403603"/>
            <a:ext cx="9765792" cy="425196"/>
          </a:xfrm>
          <a:prstGeom prst="rect">
            <a:avLst/>
          </a:prstGeom>
        </p:spPr>
      </p:pic>
      <p:grpSp>
        <p:nvGrpSpPr>
          <p:cNvPr id="3" name="object 4">
            <a:extLst>
              <a:ext uri="{FF2B5EF4-FFF2-40B4-BE49-F238E27FC236}">
                <a16:creationId xmlns:a16="http://schemas.microsoft.com/office/drawing/2014/main" id="{394B9FAF-3158-78AE-EE1C-8FA2A18F6551}"/>
              </a:ext>
            </a:extLst>
          </p:cNvPr>
          <p:cNvGrpSpPr/>
          <p:nvPr/>
        </p:nvGrpSpPr>
        <p:grpSpPr>
          <a:xfrm>
            <a:off x="6485541" y="2737104"/>
            <a:ext cx="4294596" cy="2901487"/>
            <a:chOff x="6485541" y="2737104"/>
            <a:chExt cx="4294596" cy="2901487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C7E0E78-2697-667F-50C4-F85264BED39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5541" y="2785601"/>
              <a:ext cx="4294596" cy="285299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B8497E06-96D7-C3EF-FAFE-A0850101CD1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3252" y="2737104"/>
              <a:ext cx="912876" cy="367284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F7637ED1-E881-0573-D7A3-9F90E9D73C7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6400" y="4674108"/>
              <a:ext cx="486155" cy="365760"/>
            </a:xfrm>
            <a:prstGeom prst="rect">
              <a:avLst/>
            </a:prstGeom>
          </p:spPr>
        </p:pic>
      </p:grpSp>
      <p:pic>
        <p:nvPicPr>
          <p:cNvPr id="10" name="object 16">
            <a:extLst>
              <a:ext uri="{FF2B5EF4-FFF2-40B4-BE49-F238E27FC236}">
                <a16:creationId xmlns:a16="http://schemas.microsoft.com/office/drawing/2014/main" id="{D779D4BF-013A-17B3-4346-A5150D44657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229" y="2975019"/>
            <a:ext cx="3460519" cy="2372352"/>
          </a:xfrm>
          <a:prstGeom prst="rect">
            <a:avLst/>
          </a:prstGeom>
        </p:spPr>
      </p:pic>
      <p:pic>
        <p:nvPicPr>
          <p:cNvPr id="11" name="object 17">
            <a:extLst>
              <a:ext uri="{FF2B5EF4-FFF2-40B4-BE49-F238E27FC236}">
                <a16:creationId xmlns:a16="http://schemas.microsoft.com/office/drawing/2014/main" id="{1EF952BE-DB48-22FC-77F3-0857212FB07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3103" y="6121908"/>
            <a:ext cx="5198364" cy="586740"/>
          </a:xfrm>
          <a:prstGeom prst="rect">
            <a:avLst/>
          </a:prstGeom>
        </p:spPr>
      </p:pic>
      <p:sp>
        <p:nvSpPr>
          <p:cNvPr id="13" name="object 15">
            <a:extLst>
              <a:ext uri="{FF2B5EF4-FFF2-40B4-BE49-F238E27FC236}">
                <a16:creationId xmlns:a16="http://schemas.microsoft.com/office/drawing/2014/main" id="{8EA21FCE-BEB9-7081-43BF-0914466B3C0B}"/>
              </a:ext>
            </a:extLst>
          </p:cNvPr>
          <p:cNvSpPr txBox="1"/>
          <p:nvPr/>
        </p:nvSpPr>
        <p:spPr>
          <a:xfrm>
            <a:off x="7153310" y="6437782"/>
            <a:ext cx="429459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https://en.wikipedia.org/wiki/Tangent_space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4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7FEE-083D-3E3E-FDE8-C012988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CED688-2739-AE90-62EA-8D9DA129CAC3}"/>
              </a:ext>
            </a:extLst>
          </p:cNvPr>
          <p:cNvSpPr txBox="1">
            <a:spLocks/>
          </p:cNvSpPr>
          <p:nvPr/>
        </p:nvSpPr>
        <p:spPr>
          <a:xfrm>
            <a:off x="2056151" y="182334"/>
            <a:ext cx="8079698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Smooth Manifolds: Examples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11E37-693A-364D-838F-7AFAD886C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52" y="1301397"/>
            <a:ext cx="6490741" cy="51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5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7FEE-083D-3E3E-FDE8-C012988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CED688-2739-AE90-62EA-8D9DA129CAC3}"/>
              </a:ext>
            </a:extLst>
          </p:cNvPr>
          <p:cNvSpPr txBox="1">
            <a:spLocks/>
          </p:cNvSpPr>
          <p:nvPr/>
        </p:nvSpPr>
        <p:spPr>
          <a:xfrm>
            <a:off x="2056151" y="182334"/>
            <a:ext cx="8079698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Smooth Manifolds: Examples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D7EC8-B9FD-59D1-7257-1AAEC781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08" y="2084211"/>
            <a:ext cx="9332342" cy="4591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95457-D593-743D-19E6-2B7A832A175B}"/>
              </a:ext>
            </a:extLst>
          </p:cNvPr>
          <p:cNvSpPr txBox="1"/>
          <p:nvPr/>
        </p:nvSpPr>
        <p:spPr>
          <a:xfrm>
            <a:off x="3909310" y="1132113"/>
            <a:ext cx="437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u="none" strike="noStrike" dirty="0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3600" b="0" i="0" u="none" strike="noStrike" dirty="0" err="1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IN" sz="3600" b="0" i="0" u="none" strike="noStrike" dirty="0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Manifold</a:t>
            </a:r>
            <a:endParaRPr lang="en-US" sz="36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62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7FEE-083D-3E3E-FDE8-C012988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CED688-2739-AE90-62EA-8D9DA129CAC3}"/>
              </a:ext>
            </a:extLst>
          </p:cNvPr>
          <p:cNvSpPr txBox="1">
            <a:spLocks/>
          </p:cNvSpPr>
          <p:nvPr/>
        </p:nvSpPr>
        <p:spPr>
          <a:xfrm>
            <a:off x="2056151" y="182334"/>
            <a:ext cx="8079698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Smooth Manifolds: Examples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3F64A-5ED1-0D62-D81C-D58171AAE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0" y="2098622"/>
            <a:ext cx="9738862" cy="3912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106DB0-A305-BE99-792A-81D67A200482}"/>
              </a:ext>
            </a:extLst>
          </p:cNvPr>
          <p:cNvSpPr txBox="1"/>
          <p:nvPr/>
        </p:nvSpPr>
        <p:spPr>
          <a:xfrm>
            <a:off x="3909310" y="1132113"/>
            <a:ext cx="4373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0" i="0" u="none" strike="noStrike" dirty="0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3600" b="0" i="0" u="none" strike="noStrike" dirty="0" err="1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Grassmann</a:t>
            </a:r>
            <a:r>
              <a:rPr lang="en-IN" sz="3600" b="0" i="0" u="none" strike="noStrike" dirty="0">
                <a:solidFill>
                  <a:srgbClr val="FF4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Manifold</a:t>
            </a:r>
            <a:endParaRPr lang="en-US" sz="3600" dirty="0">
              <a:solidFill>
                <a:srgbClr val="FF4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91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7FEE-083D-3E3E-FDE8-C012988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2CED688-2739-AE90-62EA-8D9DA129CAC3}"/>
              </a:ext>
            </a:extLst>
          </p:cNvPr>
          <p:cNvSpPr txBox="1">
            <a:spLocks/>
          </p:cNvSpPr>
          <p:nvPr/>
        </p:nvSpPr>
        <p:spPr>
          <a:xfrm>
            <a:off x="704536" y="197324"/>
            <a:ext cx="10313233" cy="1061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altLang="en-US" sz="4000" b="1" spc="-50" dirty="0">
                <a:solidFill>
                  <a:srgbClr val="C00000"/>
                </a:solidFill>
                <a:latin typeface="Georgia" panose="02040502050405020303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Manifolds with Negative Curvature Hyperbolic Geometry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9FF-2562-B7BB-6DF6-E8AAD34F1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6" y="1472475"/>
            <a:ext cx="11043179" cy="50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56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A7FEE-083D-3E3E-FDE8-C012988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86781-C740-5CD3-DA58-86F8632C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5" y="375927"/>
            <a:ext cx="11304104" cy="60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DF5DCE8E-D861-A662-808F-2851C3BF8499}"/>
              </a:ext>
            </a:extLst>
          </p:cNvPr>
          <p:cNvSpPr txBox="1">
            <a:spLocks/>
          </p:cNvSpPr>
          <p:nvPr/>
        </p:nvSpPr>
        <p:spPr>
          <a:xfrm>
            <a:off x="2784764" y="203409"/>
            <a:ext cx="6288134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Manifold Hypothesis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EB30F7-BCE7-BF8E-E0A3-7ED75825EBEE}"/>
              </a:ext>
            </a:extLst>
          </p:cNvPr>
          <p:cNvSpPr txBox="1"/>
          <p:nvPr/>
        </p:nvSpPr>
        <p:spPr>
          <a:xfrm>
            <a:off x="717176" y="1810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522D3894-8461-D6CB-DAA8-A6B534263946}"/>
              </a:ext>
            </a:extLst>
          </p:cNvPr>
          <p:cNvSpPr txBox="1">
            <a:spLocks/>
          </p:cNvSpPr>
          <p:nvPr/>
        </p:nvSpPr>
        <p:spPr>
          <a:xfrm>
            <a:off x="11940142" y="6611430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2</a:t>
            </a:fld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D67E6-764D-165D-7BD7-7337DE51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83" y="1320800"/>
            <a:ext cx="10303741" cy="46290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F8C4F-FD0D-0D07-E637-395B0F5B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B8BCB-44FA-9EDB-AB01-576BF13AD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6" y="278969"/>
            <a:ext cx="11772439" cy="61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1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2BAE8-426B-98F0-01AA-45C54C67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90C18-C870-63D8-ECEB-B5847A493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1" y="649062"/>
            <a:ext cx="10817817" cy="57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9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559AB-9A1C-6E4B-E26B-C48EF101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61445-B8DE-14DA-BFE7-A58C5390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0" y="71538"/>
            <a:ext cx="11716719" cy="63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5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2470A-5864-EEFE-8EB1-A793074B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BF7D0-C8B2-DAE6-F462-0AEE188CC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33"/>
            <a:ext cx="12105968" cy="64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9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8085-6997-D58E-ED20-4B2D299D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AC3DF-036A-2545-65CF-18D19F7C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5" y="387458"/>
            <a:ext cx="11691534" cy="579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FA9B-5519-98D2-E465-DE2C1EDE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5954C-524A-5C5C-1364-13C7585B8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403668"/>
            <a:ext cx="11424620" cy="58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6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FA9B-5519-98D2-E465-DE2C1EDE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67EC6-05CD-ED78-967C-C408BCF49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0" y="344589"/>
            <a:ext cx="11173042" cy="60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01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FA9B-5519-98D2-E465-DE2C1EDE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D47FA-4149-4A4D-E74A-2B2AAAF75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" y="387458"/>
            <a:ext cx="11439844" cy="574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FA9B-5519-98D2-E465-DE2C1EDE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11B52-594B-8EA4-0FF5-15557868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" y="399965"/>
            <a:ext cx="10761092" cy="56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94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7FA9B-5519-98D2-E465-DE2C1EDE1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CBBBF-E1C0-9C2D-E03A-0DA7490E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92" y="478579"/>
            <a:ext cx="11006016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9210F-7847-DB69-3065-6785EA6AFD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3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4C0AB6-8E03-0077-3254-6723104C9114}"/>
              </a:ext>
            </a:extLst>
          </p:cNvPr>
          <p:cNvSpPr txBox="1">
            <a:spLocks/>
          </p:cNvSpPr>
          <p:nvPr/>
        </p:nvSpPr>
        <p:spPr>
          <a:xfrm>
            <a:off x="2784764" y="203409"/>
            <a:ext cx="6288134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Manifold and Graphs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37AD0EC-2831-6A34-48C6-FF719A4862F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776" y="2105890"/>
            <a:ext cx="10086110" cy="4059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F2ECE-25D1-FE65-E9D8-30D4AD36E3BD}"/>
              </a:ext>
            </a:extLst>
          </p:cNvPr>
          <p:cNvSpPr txBox="1"/>
          <p:nvPr/>
        </p:nvSpPr>
        <p:spPr>
          <a:xfrm>
            <a:off x="5638800" y="2105890"/>
            <a:ext cx="199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E1FED2-6B7E-2016-2095-C92C1D76091C}"/>
              </a:ext>
            </a:extLst>
          </p:cNvPr>
          <p:cNvCxnSpPr/>
          <p:nvPr/>
        </p:nvCxnSpPr>
        <p:spPr>
          <a:xfrm flipH="1">
            <a:off x="4544291" y="2549236"/>
            <a:ext cx="1094509" cy="526473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88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9210F-7847-DB69-3065-6785EA6AFD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t>4</a:t>
            </a:fld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4C0AB6-8E03-0077-3254-6723104C9114}"/>
              </a:ext>
            </a:extLst>
          </p:cNvPr>
          <p:cNvSpPr txBox="1">
            <a:spLocks/>
          </p:cNvSpPr>
          <p:nvPr/>
        </p:nvSpPr>
        <p:spPr>
          <a:xfrm>
            <a:off x="332509" y="86977"/>
            <a:ext cx="11526982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Lets first intuitively understand  Manifolds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386C7-E41C-D663-887F-392A59ED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9" y="1189758"/>
            <a:ext cx="6956137" cy="5102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75254-2F32-37D6-5E3F-167274AB2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25" y="1540026"/>
            <a:ext cx="2966027" cy="46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2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4F069BB2-6916-CEEC-686F-F70C774AE208}"/>
              </a:ext>
            </a:extLst>
          </p:cNvPr>
          <p:cNvSpPr txBox="1">
            <a:spLocks/>
          </p:cNvSpPr>
          <p:nvPr/>
        </p:nvSpPr>
        <p:spPr>
          <a:xfrm>
            <a:off x="11940142" y="6611430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5</a:t>
            </a:fld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5B019-91C6-49D9-3BBD-9276B000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4" y="1409699"/>
            <a:ext cx="11108151" cy="4845837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BF64DFB-F131-E0D7-D4BB-1AA2CC865E94}"/>
              </a:ext>
            </a:extLst>
          </p:cNvPr>
          <p:cNvSpPr txBox="1">
            <a:spLocks/>
          </p:cNvSpPr>
          <p:nvPr/>
        </p:nvSpPr>
        <p:spPr>
          <a:xfrm>
            <a:off x="2521526" y="181084"/>
            <a:ext cx="7744691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 non-Euclidean world view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025" name="Picture 1" descr="page6image28065792">
            <a:extLst>
              <a:ext uri="{FF2B5EF4-FFF2-40B4-BE49-F238E27FC236}">
                <a16:creationId xmlns:a16="http://schemas.microsoft.com/office/drawing/2014/main" id="{5C90FD7B-0FC0-C3F1-CED9-2C5A594F9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" y="106680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8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FA4C-D802-1326-3E29-8D7E572E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597DD-F1B6-3431-5F1A-8FBF20F07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4" y="1622713"/>
            <a:ext cx="8908472" cy="479263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7E45FCA-EEEB-6F33-1FF2-DF9C52AFE395}"/>
              </a:ext>
            </a:extLst>
          </p:cNvPr>
          <p:cNvSpPr txBox="1">
            <a:spLocks/>
          </p:cNvSpPr>
          <p:nvPr/>
        </p:nvSpPr>
        <p:spPr>
          <a:xfrm>
            <a:off x="1046465" y="201105"/>
            <a:ext cx="10556270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 non-Euclidean World View: Curvature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1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FA4C-D802-1326-3E29-8D7E572E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7E45FCA-EEEB-6F33-1FF2-DF9C52AFE395}"/>
              </a:ext>
            </a:extLst>
          </p:cNvPr>
          <p:cNvSpPr txBox="1">
            <a:spLocks/>
          </p:cNvSpPr>
          <p:nvPr/>
        </p:nvSpPr>
        <p:spPr>
          <a:xfrm>
            <a:off x="2909454" y="270377"/>
            <a:ext cx="6143151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Differential Geometry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A6BAB-3CB2-8B61-DDC2-60CCB642D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5704"/>
            <a:ext cx="6773841" cy="433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88B97F-473B-1505-D6BE-71F01585D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01" y="1191491"/>
            <a:ext cx="5503267" cy="50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2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FA4C-D802-1326-3E29-8D7E572E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7E45FCA-EEEB-6F33-1FF2-DF9C52AFE395}"/>
              </a:ext>
            </a:extLst>
          </p:cNvPr>
          <p:cNvSpPr txBox="1">
            <a:spLocks/>
          </p:cNvSpPr>
          <p:nvPr/>
        </p:nvSpPr>
        <p:spPr>
          <a:xfrm>
            <a:off x="4211781" y="131831"/>
            <a:ext cx="2956606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Manifold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5B5DA-EBED-5048-00B9-DF53DFF1B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64" y="1237592"/>
            <a:ext cx="7772400" cy="5360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E7A6-4419-D147-C8F3-024F89314876}"/>
              </a:ext>
            </a:extLst>
          </p:cNvPr>
          <p:cNvSpPr txBox="1"/>
          <p:nvPr/>
        </p:nvSpPr>
        <p:spPr>
          <a:xfrm>
            <a:off x="8042563" y="4184072"/>
            <a:ext cx="159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4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</a:t>
            </a:r>
          </a:p>
        </p:txBody>
      </p:sp>
    </p:spTree>
    <p:extLst>
      <p:ext uri="{BB962C8B-B14F-4D97-AF65-F5344CB8AC3E}">
        <p14:creationId xmlns:p14="http://schemas.microsoft.com/office/powerpoint/2010/main" val="205007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D54B7-2F1F-D65E-2594-A3A132A2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DF93-1079-477D-869F-8AC6E33409B3}" type="slidenum">
              <a:rPr lang="en-US" smtClean="0"/>
              <a:t>9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1E27F75-C32C-900D-F5AC-4326AF187A55}"/>
              </a:ext>
            </a:extLst>
          </p:cNvPr>
          <p:cNvSpPr txBox="1">
            <a:spLocks/>
          </p:cNvSpPr>
          <p:nvPr/>
        </p:nvSpPr>
        <p:spPr>
          <a:xfrm>
            <a:off x="4364181" y="145686"/>
            <a:ext cx="2757055" cy="704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spc="-50" dirty="0">
                <a:solidFill>
                  <a:srgbClr val="C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Toolbox 1</a:t>
            </a:r>
            <a:endParaRPr lang="en-US" altLang="en-US" sz="4000" b="1" dirty="0">
              <a:solidFill>
                <a:srgbClr val="C00000"/>
              </a:solidFill>
              <a:latin typeface="Georgia" panose="02040502050405020303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FC98F-F1AF-1237-9E36-F298E4F43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66" y="1172765"/>
            <a:ext cx="9010468" cy="501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78504"/>
      </p:ext>
    </p:extLst>
  </p:cSld>
  <p:clrMapOvr>
    <a:masterClrMapping/>
  </p:clrMapOvr>
</p:sld>
</file>

<file path=ppt/theme/theme1.xml><?xml version="1.0" encoding="utf-8"?>
<a:theme xmlns:a="http://schemas.openxmlformats.org/drawingml/2006/main" name="Guibas Mode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ibas Modern New.potx" id="{5D8A4D1B-F672-4C66-8D50-9DB48A640073}" vid="{497F917C-2C8A-4530-A98C-77BC753BA00D}"/>
    </a:ext>
  </a:extLst>
</a:theme>
</file>

<file path=ppt/theme/theme2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4687</TotalTime>
  <Words>149</Words>
  <Application>Microsoft Macintosh PowerPoint</Application>
  <PresentationFormat>Widescreen</PresentationFormat>
  <Paragraphs>68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Georgia</vt:lpstr>
      <vt:lpstr>Source Sans Pro</vt:lpstr>
      <vt:lpstr>Source Sans Pro Semibold</vt:lpstr>
      <vt:lpstr>Times New Roman</vt:lpstr>
      <vt:lpstr>Wingdings</vt:lpstr>
      <vt:lpstr>Guibas Modern</vt:lpstr>
      <vt:lpstr>SU_Preso_16x9_v6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in Object-Centric Machine Learning</dc:title>
  <dc:creator>Leonidas Guibas</dc:creator>
  <cp:lastModifiedBy>ANUJ</cp:lastModifiedBy>
  <cp:revision>788</cp:revision>
  <dcterms:created xsi:type="dcterms:W3CDTF">2019-09-29T02:39:09Z</dcterms:created>
  <dcterms:modified xsi:type="dcterms:W3CDTF">2024-02-16T09:15:49Z</dcterms:modified>
</cp:coreProperties>
</file>